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10" autoAdjust="0"/>
    <p:restoredTop sz="91991" autoAdjust="0"/>
  </p:normalViewPr>
  <p:slideViewPr>
    <p:cSldViewPr snapToGrid="0">
      <p:cViewPr varScale="1">
        <p:scale>
          <a:sx n="105" d="100"/>
          <a:sy n="105" d="100"/>
        </p:scale>
        <p:origin x="15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2D44E-FA3F-4214-87EE-376031526A77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5DBDC-424D-4F8D-8D93-94AD92D5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8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5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7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5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6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7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6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48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5DBDC-424D-4F8D-8D93-94AD92D528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2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4168" y="949325"/>
            <a:ext cx="8623663" cy="2387600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168" y="3429000"/>
            <a:ext cx="862366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39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553" y="1205311"/>
            <a:ext cx="8251553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553" y="4085036"/>
            <a:ext cx="8251553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C3C6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31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4943" y="1873975"/>
            <a:ext cx="42062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926" y="1873975"/>
            <a:ext cx="42976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299811"/>
            <a:ext cx="862366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40" y="1615849"/>
            <a:ext cx="43891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4941" y="2439761"/>
            <a:ext cx="438912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1629" y="1615849"/>
            <a:ext cx="41169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1629" y="2439761"/>
            <a:ext cx="411697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26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8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16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3" y="465138"/>
            <a:ext cx="309998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594" y="465138"/>
            <a:ext cx="5371011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3" y="2065338"/>
            <a:ext cx="309998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5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44" y="483326"/>
            <a:ext cx="2677886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18899" y="483326"/>
            <a:ext cx="5809707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4944" y="2083526"/>
            <a:ext cx="267788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0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7312" y="417376"/>
            <a:ext cx="86236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7312" y="1841862"/>
            <a:ext cx="8623663" cy="416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9823" y="6187720"/>
            <a:ext cx="1519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C3C63"/>
                </a:solidFill>
                <a:latin typeface="Georgia" panose="02040502050405020303" pitchFamily="18" charset="0"/>
              </a:defRPr>
            </a:lvl1pPr>
          </a:lstStyle>
          <a:p>
            <a:fld id="{548C40F6-726E-4C58-B440-2C30A65B6D7E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9577" y="6187720"/>
            <a:ext cx="3275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C3C63"/>
                </a:solidFill>
                <a:latin typeface="Georgia" panose="02040502050405020303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371" y="6187721"/>
            <a:ext cx="1903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C3C63"/>
                </a:solidFill>
                <a:latin typeface="Georgia" panose="02040502050405020303" pitchFamily="18" charset="0"/>
              </a:defRPr>
            </a:lvl1pPr>
          </a:lstStyle>
          <a:p>
            <a:fld id="{A2A57E13-C788-42CA-9690-FE27BA92B8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0475" y="4914981"/>
            <a:ext cx="896556" cy="324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2113768" y="2546065"/>
            <a:ext cx="388867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bs-Latn-BA" sz="1200" b="1" baseline="0" dirty="0">
                <a:solidFill>
                  <a:schemeClr val="bg1">
                    <a:lumMod val="65000"/>
                  </a:schemeClr>
                </a:solidFill>
              </a:rPr>
              <a:t>prezentr.com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!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46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94A27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C63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C63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C63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C63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C63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A40C1067-F472-4035-9FB0-6314D52E8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859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Real Options Analysis and Strategic Decision Making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D95E37E-464B-490E-8D92-8B4FAD108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276" y="3486986"/>
            <a:ext cx="5486252" cy="1500187"/>
          </a:xfrm>
        </p:spPr>
        <p:txBody>
          <a:bodyPr/>
          <a:lstStyle/>
          <a:p>
            <a:pPr algn="ctr"/>
            <a:r>
              <a:rPr lang="en-US" dirty="0"/>
              <a:t>Edward H. Bowman and                                   Gary T. Moskowitz (2001)</a:t>
            </a:r>
          </a:p>
          <a:p>
            <a:pPr algn="ctr"/>
            <a:r>
              <a:rPr lang="en-US" b="1" i="1" dirty="0"/>
              <a:t>Organization Science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18CA7D-BBCE-4A47-AD22-3FE97F827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893" y="3046678"/>
            <a:ext cx="1362818" cy="204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3BD259-5738-43D9-9394-D0968A495F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73" r="8728" b="22231"/>
          <a:stretch/>
        </p:blipFill>
        <p:spPr>
          <a:xfrm>
            <a:off x="9099754" y="3046678"/>
            <a:ext cx="1364226" cy="2044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2848A1-A512-4CB9-8E0D-1AF7FC49F971}"/>
              </a:ext>
            </a:extLst>
          </p:cNvPr>
          <p:cNvSpPr txBox="1"/>
          <p:nvPr/>
        </p:nvSpPr>
        <p:spPr>
          <a:xfrm>
            <a:off x="6603590" y="5364621"/>
            <a:ext cx="49923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eorgia" panose="02040502050405020303" pitchFamily="18" charset="0"/>
              </a:rPr>
              <a:t>Daniela Pedraza Novak, Spring 2021</a:t>
            </a:r>
          </a:p>
        </p:txBody>
      </p:sp>
    </p:spTree>
    <p:extLst>
      <p:ext uri="{BB962C8B-B14F-4D97-AF65-F5344CB8AC3E}">
        <p14:creationId xmlns:p14="http://schemas.microsoft.com/office/powerpoint/2010/main" val="1143720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" y="337625"/>
            <a:ext cx="1218119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209821"/>
            <a:ext cx="11479575" cy="486038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Investment decisions are critical processes by which an organization commits resources to future growth.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Real options offer a positive and radical reassessment of the value of risk and exploration, yet organizational theories and financial theories are rarely considered in tandem.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2200" u="sng" dirty="0">
                <a:solidFill>
                  <a:schemeClr val="tx1"/>
                </a:solidFill>
              </a:rPr>
              <a:t>How to analyze capital allocation proposals?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Traditional corporate finance theory suggests that firms should use a discounted cash flow model (DCF) to calculate the net present value (NPV).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If a proposal has a positive present value, then the project should be funded.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Typically, this approach does not properly account for the flexibility that may be present in a project.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Real options theory has been suggested as a capital budgeting and strategic decision-making tool.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It accounts for the value of future flexibility.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Assumes an underpinning source of uncertainty, which over time is revealed. </a:t>
            </a:r>
          </a:p>
        </p:txBody>
      </p:sp>
    </p:spTree>
    <p:extLst>
      <p:ext uri="{BB962C8B-B14F-4D97-AF65-F5344CB8AC3E}">
        <p14:creationId xmlns:p14="http://schemas.microsoft.com/office/powerpoint/2010/main" val="403131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7625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886265"/>
            <a:ext cx="11362681" cy="5183943"/>
          </a:xfrm>
        </p:spPr>
        <p:txBody>
          <a:bodyPr>
            <a:normAutofit/>
          </a:bodyPr>
          <a:lstStyle/>
          <a:p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r>
              <a:rPr lang="en-US" sz="2200" u="sng" dirty="0">
                <a:solidFill>
                  <a:srgbClr val="000000"/>
                </a:solidFill>
              </a:rPr>
              <a:t>Motivation: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i="0" u="none" strike="noStrike" baseline="0" dirty="0">
                <a:solidFill>
                  <a:srgbClr val="000000"/>
                </a:solidFill>
              </a:rPr>
              <a:t>Despite the theoretical attractiveness of the real options approach, its use by managers appears to be limited. </a:t>
            </a:r>
          </a:p>
          <a:p>
            <a:r>
              <a:rPr lang="en-US" sz="2200" u="sng" dirty="0">
                <a:solidFill>
                  <a:srgbClr val="000000"/>
                </a:solidFill>
              </a:rPr>
              <a:t>Goal: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i="0" u="none" strike="noStrike" baseline="0" dirty="0">
                <a:solidFill>
                  <a:srgbClr val="000000"/>
                </a:solidFill>
              </a:rPr>
              <a:t>To </a:t>
            </a:r>
            <a:r>
              <a:rPr lang="en-US" sz="2200" dirty="0">
                <a:solidFill>
                  <a:srgbClr val="000000"/>
                </a:solidFill>
              </a:rPr>
              <a:t>examine some of the practical organizational issues associated with the use of real options analysis.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i="0" u="none" strike="noStrike" baseline="0" dirty="0">
                <a:solidFill>
                  <a:srgbClr val="000000"/>
                </a:solidFill>
              </a:rPr>
              <a:t>Illustrate these problems using Merck’s real options                                                                 calculation.</a:t>
            </a:r>
          </a:p>
          <a:p>
            <a:r>
              <a:rPr lang="en-US" sz="2200" u="sng" dirty="0">
                <a:solidFill>
                  <a:srgbClr val="000000"/>
                </a:solidFill>
              </a:rPr>
              <a:t>Contribution: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0000"/>
                </a:solidFill>
              </a:rPr>
              <a:t>Show how the results of strategic analysis can differ from                                                                   the assumptions of a typical options model.</a:t>
            </a:r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E91D3-20F2-418D-990B-6B472469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123" y="3919465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3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53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Strategic Real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878" y="1146166"/>
            <a:ext cx="11183984" cy="4980313"/>
          </a:xfrm>
        </p:spPr>
        <p:txBody>
          <a:bodyPr>
            <a:normAutofit/>
          </a:bodyPr>
          <a:lstStyle/>
          <a:p>
            <a:r>
              <a:rPr lang="en-US" sz="2200" i="0" u="none" strike="noStrike" baseline="0" dirty="0">
                <a:solidFill>
                  <a:srgbClr val="000000"/>
                </a:solidFill>
              </a:rPr>
              <a:t>Strategy researchers have suggested that several corporate decisions can be best viewed through a strategic options lens.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Termination of JVs, management of multinational manufacturing networks, VC investments, R&amp;D programs, and some capital budgeting decisions.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i="0" u="none" strike="noStrike" baseline="0" dirty="0">
              <a:solidFill>
                <a:srgbClr val="000000"/>
              </a:solidFill>
            </a:endParaRPr>
          </a:p>
          <a:p>
            <a:r>
              <a:rPr lang="en-US" sz="2200" i="0" u="none" strike="noStrike" baseline="0" dirty="0">
                <a:solidFill>
                  <a:srgbClr val="000000"/>
                </a:solidFill>
              </a:rPr>
              <a:t>These decisions entail a two-stage process: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i="0" u="none" strike="noStrike" baseline="0" dirty="0">
                <a:solidFill>
                  <a:srgbClr val="000000"/>
                </a:solidFill>
              </a:rPr>
              <a:t>Small initial investment gives the right to participate in a project (purchase the option).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</a:rPr>
              <a:t>Some time later - when more information is known the firm faces the choice to make a larger investment in the project (exercise the option).</a:t>
            </a:r>
            <a:endParaRPr lang="en-US" sz="2000" i="0" u="none" strike="noStrike" baseline="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i="0" u="none" strike="noStrike" baseline="0" dirty="0">
              <a:solidFill>
                <a:srgbClr val="000000"/>
              </a:solidFill>
            </a:endParaRPr>
          </a:p>
          <a:p>
            <a:r>
              <a:rPr lang="en-US" sz="2200" i="0" u="none" strike="noStrike" baseline="0" dirty="0">
                <a:solidFill>
                  <a:srgbClr val="000000"/>
                </a:solidFill>
              </a:rPr>
              <a:t>A real option must be analyzed multiple times by the firm: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u="none" strike="noStrike" baseline="0" dirty="0">
                <a:solidFill>
                  <a:srgbClr val="000000"/>
                </a:solidFill>
              </a:rPr>
              <a:t>Whether or not to purchase the option </a:t>
            </a:r>
            <a:r>
              <a:rPr lang="en-US" sz="2000" i="0" u="none" strike="noStrike" baseline="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200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V</a:t>
            </a:r>
            <a:r>
              <a:rPr lang="en-US" sz="2000" i="0" u="none" strike="noStrike" baseline="0" dirty="0">
                <a:solidFill>
                  <a:srgbClr val="000000"/>
                </a:solidFill>
              </a:rPr>
              <a:t>alue of option &gt; Cost of the option</a:t>
            </a:r>
            <a:endParaRPr lang="en-US" sz="2000" dirty="0">
              <a:solidFill>
                <a:srgbClr val="000000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</a:t>
            </a:r>
            <a:r>
              <a:rPr lang="en-US" sz="2000" i="0" u="none" strike="noStrike" baseline="0" dirty="0">
                <a:solidFill>
                  <a:srgbClr val="000000"/>
                </a:solidFill>
              </a:rPr>
              <a:t>hether or not and when to exercise </a:t>
            </a:r>
            <a:r>
              <a:rPr lang="en-US" sz="2000" dirty="0">
                <a:solidFill>
                  <a:srgbClr val="000000"/>
                </a:solidFill>
              </a:rPr>
              <a:t>the option </a:t>
            </a:r>
            <a:r>
              <a:rPr lang="en-US" sz="2000" dirty="0">
                <a:solidFill>
                  <a:srgbClr val="000000"/>
                </a:solidFill>
                <a:sym typeface="Wingdings" panose="05000000000000000000" pitchFamily="2" charset="2"/>
              </a:rPr>
              <a:t>  Value of project ≠ Exercise price of option</a:t>
            </a:r>
            <a:endParaRPr lang="en-US" sz="2200" i="0" u="none" strike="noStrike" baseline="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53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Merck’s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012524"/>
            <a:ext cx="11362681" cy="4966245"/>
          </a:xfrm>
        </p:spPr>
        <p:txBody>
          <a:bodyPr>
            <a:normAutofit/>
          </a:bodyPr>
          <a:lstStyle/>
          <a:p>
            <a:r>
              <a:rPr lang="en-US" sz="2200" u="sng" dirty="0">
                <a:solidFill>
                  <a:schemeClr val="tx1"/>
                </a:solidFill>
              </a:rPr>
              <a:t>Project Gamma: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Merck wants to enter a new line of business but needs the new technology from Gamma.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Biotech company Gamma has patented its technology but has not developed any commercial applications from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If Merck licenses the technology, it will take two years of research and development before any product is ready.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If after two years the new product is commercially feasible, it will take another year to complete the start-up requirements (build plant, marketing, working capital etc.)</a:t>
            </a:r>
          </a:p>
          <a:p>
            <a:r>
              <a:rPr lang="en-US" sz="2200" u="sng" dirty="0">
                <a:solidFill>
                  <a:schemeClr val="tx1"/>
                </a:solidFill>
              </a:rPr>
              <a:t>Proposed Agreement:</a:t>
            </a:r>
            <a:r>
              <a:rPr lang="en-US" sz="2200" dirty="0">
                <a:solidFill>
                  <a:schemeClr val="tx1"/>
                </a:solidFill>
              </a:rPr>
              <a:t> Merck used a real options calculation to justify the investment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Merck pays Gamma a $2M license fee over a 3-year period + royalties.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Merck can terminate the agreement anytime if dissatisfied with the progress of the research.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agreement resembles a call option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Value of option ≈ ∑(license fee + R&amp;D cost)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14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0" y="260253"/>
            <a:ext cx="1228344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Merck’s Analysis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60" y="1174302"/>
            <a:ext cx="6921642" cy="4966245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</a:rPr>
              <a:t>Black &amp; Scholes Model 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Stock price (S)</a:t>
            </a:r>
            <a:r>
              <a:rPr lang="en-US" sz="2000" dirty="0">
                <a:solidFill>
                  <a:schemeClr val="tx1"/>
                </a:solidFill>
              </a:rPr>
              <a:t> – Expected present value of the cash flows from the project (NPV technique).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Exercise price (K)</a:t>
            </a:r>
            <a:r>
              <a:rPr lang="en-US" sz="2000" dirty="0">
                <a:solidFill>
                  <a:schemeClr val="tx1"/>
                </a:solidFill>
              </a:rPr>
              <a:t> – Cost of building the plant + associated start-up costs of commercialization.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Time to expiration (t)</a:t>
            </a:r>
            <a:r>
              <a:rPr lang="en-US" sz="2000" dirty="0">
                <a:solidFill>
                  <a:schemeClr val="tx1"/>
                </a:solidFill>
              </a:rPr>
              <a:t> – Expected time to develop the product and build the plant.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Volatility (N)</a:t>
            </a:r>
            <a:r>
              <a:rPr lang="en-US" sz="2000" dirty="0">
                <a:solidFill>
                  <a:schemeClr val="tx1"/>
                </a:solidFill>
              </a:rPr>
              <a:t> – Based on the annual standard deviation of returns for biotechnology stocks = (0.5)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tx1"/>
                </a:solidFill>
              </a:rPr>
              <a:t>Risk free interest rate (r)</a:t>
            </a:r>
            <a:r>
              <a:rPr lang="en-US" sz="2000" dirty="0">
                <a:solidFill>
                  <a:schemeClr val="tx1"/>
                </a:solidFill>
              </a:rPr>
              <a:t> – Based on the then prevailing yield on two-to-four-year Treasury bonds = (4.5%)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7DAE3-A93E-4839-A7B9-4A149D27C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406" y="945877"/>
            <a:ext cx="4081934" cy="49662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6FBF19-E4EC-4F27-BEE0-1E45F677FB3D}"/>
              </a:ext>
            </a:extLst>
          </p:cNvPr>
          <p:cNvSpPr/>
          <p:nvPr/>
        </p:nvSpPr>
        <p:spPr>
          <a:xfrm>
            <a:off x="10335066" y="3545058"/>
            <a:ext cx="1277814" cy="35872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70D72-E90D-4DEC-9180-399045BB1C4F}"/>
              </a:ext>
            </a:extLst>
          </p:cNvPr>
          <p:cNvSpPr/>
          <p:nvPr/>
        </p:nvSpPr>
        <p:spPr>
          <a:xfrm>
            <a:off x="8145194" y="5620043"/>
            <a:ext cx="555674" cy="23915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3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53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Limitations of the Quantitative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139483"/>
            <a:ext cx="11600557" cy="483928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Find a model whose assumptions match those of the project being analyzed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Black &amp; Scholes embedded assumptions about the distribution of future stock prices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The longer Merck waits the more valuable the option becomes.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Strategic analysis  patent has a fixed expiration date, so the longer Merck waits the lower the overall economic value. 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Determine the inputs to the selected model.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Stock price – projects do not have a readily observable stock price / errors in NPV will become errors in the option valuation.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Exercise price – Many strategic investments do not have a fixed exercise price.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Time to expiration – For strategic real options there is often no set time to expiration.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Volatility – For many strategic investments there may not be publicly traded instruments whose risk profile matches that of the proposed investment.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chemeClr val="tx1"/>
                </a:solidFill>
              </a:rPr>
              <a:t>Mathematically solve the option pricing algorithm. 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3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53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Option Analysis in Strategic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139483"/>
            <a:ext cx="11416269" cy="483928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Real options present planners with a dilemma: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Theoretically, options are a good way to think about the flexibility inherent in many investment proposals.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Practically, the methodology presents many difficulties which may lead to erroneous conclusions.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How to solve the dilemma?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Create more advanced and customized valuation models that better match the characteristics of the investment proposals at hand.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2200" dirty="0">
                <a:solidFill>
                  <a:schemeClr val="tx1"/>
                </a:solidFill>
              </a:rPr>
              <a:t>The Merck case showed: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Firms need to perform both financial and strategic analyses.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option approach encourages experimentation and the proactive exploration of uncertainty. </a:t>
            </a: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21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6860-8468-4044-A68C-022F91787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53"/>
            <a:ext cx="12192000" cy="752271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6A97B-8D0E-4A26-98F9-03645B987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659" y="1139483"/>
            <a:ext cx="11777341" cy="48392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By analyzing the case of Merck, this SMJ article shows us the potential practical difficulties of using real options to value investments.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Yet, there are opportunities to customize finance models and use them in strategic planning</a:t>
            </a: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dynamic view will be needed when customizing and using the finance model.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Limitations of the Black and Scholes model that were not discussed: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Assumes no early exercise – Fits only European options, not American type options.</a:t>
            </a:r>
          </a:p>
          <a:p>
            <a:pPr marL="800100" lvl="1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Assumes continuous and costless trading - There are not transaction costs in buying the option.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910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5BE208E-C60F-4CB8-8C73-8ECBF5AC1353}" vid="{20DB8853-8CB0-4959-991E-ECC614E2B3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313</TotalTime>
  <Words>1004</Words>
  <Application>Microsoft Office PowerPoint</Application>
  <PresentationFormat>Widescreen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Trebuchet MS</vt:lpstr>
      <vt:lpstr>Theme1</vt:lpstr>
      <vt:lpstr>Real Options Analysis and Strategic Decision Making</vt:lpstr>
      <vt:lpstr>Introduction</vt:lpstr>
      <vt:lpstr>Overview</vt:lpstr>
      <vt:lpstr>Strategic Real Options</vt:lpstr>
      <vt:lpstr>Merck’s Analysis </vt:lpstr>
      <vt:lpstr>Merck’s Analysis </vt:lpstr>
      <vt:lpstr>Limitations of the Quantitative Approach</vt:lpstr>
      <vt:lpstr>Option Analysis in Strategic Planning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Options Analysis and Strategic Decision Making</dc:title>
  <dc:creator>Pedraza Novak, Daniela</dc:creator>
  <cp:lastModifiedBy>Mahoney, Joseph T</cp:lastModifiedBy>
  <cp:revision>30</cp:revision>
  <dcterms:created xsi:type="dcterms:W3CDTF">2021-03-06T01:48:12Z</dcterms:created>
  <dcterms:modified xsi:type="dcterms:W3CDTF">2023-03-01T03:06:18Z</dcterms:modified>
</cp:coreProperties>
</file>